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3" r:id="rId9"/>
    <p:sldId id="269" r:id="rId10"/>
    <p:sldId id="277" r:id="rId11"/>
    <p:sldId id="270" r:id="rId12"/>
    <p:sldId id="278" r:id="rId13"/>
    <p:sldId id="271" r:id="rId14"/>
    <p:sldId id="275" r:id="rId15"/>
    <p:sldId id="279" r:id="rId16"/>
    <p:sldId id="280" r:id="rId17"/>
    <p:sldId id="276" r:id="rId18"/>
  </p:sldIdLst>
  <p:sldSz cx="14630400" cy="8229600"/>
  <p:notesSz cx="8229600" cy="14630400"/>
  <p:embeddedFontLst>
    <p:embeddedFont>
      <p:font typeface="Nunito Semi Bold" panose="020B0604020202020204" charset="-9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53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22EF5F-E65D-24F9-D067-E4EF2912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410" y="1426184"/>
            <a:ext cx="5620214" cy="5620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0"/>
          <p:cNvSpPr/>
          <p:nvPr/>
        </p:nvSpPr>
        <p:spPr>
          <a:xfrm>
            <a:off x="269010" y="616748"/>
            <a:ext cx="14049155" cy="1511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AquaPredict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Leveraging IoT and Machine Learning for 24-Hour Predictive Irrigation</a:t>
            </a:r>
          </a:p>
        </p:txBody>
      </p:sp>
      <p:sp>
        <p:nvSpPr>
          <p:cNvPr id="4" name="Text 2"/>
          <p:cNvSpPr/>
          <p:nvPr/>
        </p:nvSpPr>
        <p:spPr>
          <a:xfrm>
            <a:off x="269010" y="7447842"/>
            <a:ext cx="12954952" cy="633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Aleyna Ç</a:t>
            </a:r>
            <a:r>
              <a:rPr lang="tr-TR" sz="28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ALIŞKAN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, </a:t>
            </a:r>
            <a:r>
              <a:rPr lang="tr-TR" sz="28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Mert BAĞCI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, </a:t>
            </a:r>
            <a:r>
              <a:rPr lang="tr-TR" sz="28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Yusuf DEMİR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67A06-2F3F-3E5E-CAC9-C147C9E5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438" y="1426184"/>
            <a:ext cx="5713563" cy="5713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61AE0DEA-F8EC-776A-129B-B2DB2E97A5C8}"/>
              </a:ext>
            </a:extLst>
          </p:cNvPr>
          <p:cNvSpPr/>
          <p:nvPr/>
        </p:nvSpPr>
        <p:spPr>
          <a:xfrm>
            <a:off x="1923098" y="4356348"/>
            <a:ext cx="12954952" cy="520452"/>
          </a:xfrm>
          <a:prstGeom prst="rect">
            <a:avLst/>
          </a:prstGeom>
          <a:noFill/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378BD83-E320-3FF5-9095-946AA07A9A73}"/>
              </a:ext>
            </a:extLst>
          </p:cNvPr>
          <p:cNvSpPr/>
          <p:nvPr/>
        </p:nvSpPr>
        <p:spPr>
          <a:xfrm>
            <a:off x="652605" y="826588"/>
            <a:ext cx="5342927" cy="868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Modeling Strategy</a:t>
            </a:r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FDB99DA5-EB96-F560-5320-F7D07EF2B0D0}"/>
              </a:ext>
            </a:extLst>
          </p:cNvPr>
          <p:cNvSpPr/>
          <p:nvPr/>
        </p:nvSpPr>
        <p:spPr>
          <a:xfrm>
            <a:off x="652605" y="1890428"/>
            <a:ext cx="6515847" cy="1982824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 of Logistic Regression and Decision Trees to establish a performance benchmark.</a:t>
            </a:r>
          </a:p>
        </p:txBody>
      </p:sp>
      <p:sp>
        <p:nvSpPr>
          <p:cNvPr id="3" name="Shape 4">
            <a:extLst>
              <a:ext uri="{FF2B5EF4-FFF2-40B4-BE49-F238E27FC236}">
                <a16:creationId xmlns:a16="http://schemas.microsoft.com/office/drawing/2014/main" id="{45A356CE-2354-36ED-D45D-01AC87F825BD}"/>
              </a:ext>
            </a:extLst>
          </p:cNvPr>
          <p:cNvSpPr/>
          <p:nvPr/>
        </p:nvSpPr>
        <p:spPr>
          <a:xfrm>
            <a:off x="7461950" y="1878812"/>
            <a:ext cx="6357817" cy="1994440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Goal: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Beyond accuracy, the model focuses on Recall to minimize "False Negatives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no crop is left without water when needed.</a:t>
            </a:r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7">
            <a:extLst>
              <a:ext uri="{FF2B5EF4-FFF2-40B4-BE49-F238E27FC236}">
                <a16:creationId xmlns:a16="http://schemas.microsoft.com/office/drawing/2014/main" id="{E9EBA3BB-5C3C-7100-8EC0-E04086BDE026}"/>
              </a:ext>
            </a:extLst>
          </p:cNvPr>
          <p:cNvSpPr/>
          <p:nvPr/>
        </p:nvSpPr>
        <p:spPr>
          <a:xfrm>
            <a:off x="3989543" y="4616574"/>
            <a:ext cx="6357817" cy="1734214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Planned use of region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cross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to ensure model robustness across different field conditions.</a:t>
            </a:r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74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7582932-0A51-9E05-767A-5E2C6F4C748D}"/>
              </a:ext>
            </a:extLst>
          </p:cNvPr>
          <p:cNvSpPr/>
          <p:nvPr/>
        </p:nvSpPr>
        <p:spPr>
          <a:xfrm>
            <a:off x="225907" y="471169"/>
            <a:ext cx="6904098" cy="67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Cloud Deployment &amp; Scaling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04AD6FF-0807-C799-9C52-A424C3E9E2D5}"/>
              </a:ext>
            </a:extLst>
          </p:cNvPr>
          <p:cNvSpPr/>
          <p:nvPr/>
        </p:nvSpPr>
        <p:spPr>
          <a:xfrm>
            <a:off x="225907" y="2702541"/>
            <a:ext cx="4380817" cy="2616172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 the final application on an AWS EC2 (t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.micro) instance to leverage cloud scalability.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D2831A-7B23-A6E2-9534-3D8BF133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88" y="1719213"/>
            <a:ext cx="9247530" cy="5144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011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>
            <a:extLst>
              <a:ext uri="{FF2B5EF4-FFF2-40B4-BE49-F238E27FC236}">
                <a16:creationId xmlns:a16="http://schemas.microsoft.com/office/drawing/2014/main" id="{F78F139A-004A-68A7-A4D5-27BE9A45B749}"/>
              </a:ext>
            </a:extLst>
          </p:cNvPr>
          <p:cNvSpPr/>
          <p:nvPr/>
        </p:nvSpPr>
        <p:spPr>
          <a:xfrm>
            <a:off x="557915" y="2788237"/>
            <a:ext cx="4014085" cy="2030450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&amp; Environment: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Configured Ubuntu Server 22.04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LTS environment optimized for Python-based ML workflows.</a:t>
            </a:r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E562F-4C94-743D-AA76-6A0C226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513" y="435355"/>
            <a:ext cx="8608857" cy="70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9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">
            <a:extLst>
              <a:ext uri="{FF2B5EF4-FFF2-40B4-BE49-F238E27FC236}">
                <a16:creationId xmlns:a16="http://schemas.microsoft.com/office/drawing/2014/main" id="{75CAFD11-BF59-0839-F2AC-79FAEAC9585E}"/>
              </a:ext>
            </a:extLst>
          </p:cNvPr>
          <p:cNvSpPr/>
          <p:nvPr/>
        </p:nvSpPr>
        <p:spPr>
          <a:xfrm>
            <a:off x="559790" y="1735589"/>
            <a:ext cx="13098271" cy="1040032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Security: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Utilization of Security Groups to manage SSH and Port 8501 (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access.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protection via Virtual Card integration and Billing Alerts.</a:t>
            </a:r>
          </a:p>
          <a:p>
            <a:endParaRPr lang="tr-T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1B38F-BC99-419B-837C-3EEC07EA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00" y="3599942"/>
            <a:ext cx="11291374" cy="1962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9287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70DAC2D-A7C0-5346-1182-A93899F56838}"/>
              </a:ext>
            </a:extLst>
          </p:cNvPr>
          <p:cNvSpPr/>
          <p:nvPr/>
        </p:nvSpPr>
        <p:spPr>
          <a:xfrm>
            <a:off x="872642" y="872491"/>
            <a:ext cx="7256596" cy="67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Project Roadmap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C362992-E2D6-7339-D17A-55951AA47B82}"/>
              </a:ext>
            </a:extLst>
          </p:cNvPr>
          <p:cNvSpPr/>
          <p:nvPr/>
        </p:nvSpPr>
        <p:spPr>
          <a:xfrm>
            <a:off x="872642" y="1968864"/>
            <a:ext cx="11487919" cy="127160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Status: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completed data ingestion, sound cleaning, and infrastructure setup on GitHub.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C39C84A7-374E-1721-D83E-74465E8A317D}"/>
              </a:ext>
            </a:extLst>
          </p:cNvPr>
          <p:cNvSpPr/>
          <p:nvPr/>
        </p:nvSpPr>
        <p:spPr>
          <a:xfrm>
            <a:off x="872643" y="3598057"/>
            <a:ext cx="11504851" cy="1106524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Pilot testing of the PoC over a 4-8 week period to measure actual water savings.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223DA9B-1C3A-7A7A-0E1E-B9CF3FFD03D9}"/>
              </a:ext>
            </a:extLst>
          </p:cNvPr>
          <p:cNvSpPr/>
          <p:nvPr/>
        </p:nvSpPr>
        <p:spPr>
          <a:xfrm>
            <a:off x="1121063" y="1390650"/>
            <a:ext cx="12156787" cy="906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endParaRPr lang="en-US" sz="4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6E54BB92-00A6-F343-1129-E228E25F31D4}"/>
              </a:ext>
            </a:extLst>
          </p:cNvPr>
          <p:cNvSpPr/>
          <p:nvPr/>
        </p:nvSpPr>
        <p:spPr>
          <a:xfrm>
            <a:off x="872643" y="5230223"/>
            <a:ext cx="11487919" cy="1281074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Deliverable: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production-ready API and dashboard meeting the 5-minute latency threshold for real-time operation.</a:t>
            </a:r>
          </a:p>
        </p:txBody>
      </p:sp>
    </p:spTree>
    <p:extLst>
      <p:ext uri="{BB962C8B-B14F-4D97-AF65-F5344CB8AC3E}">
        <p14:creationId xmlns:p14="http://schemas.microsoft.com/office/powerpoint/2010/main" val="207019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466" y="614372"/>
            <a:ext cx="82869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Objectives</a:t>
            </a:r>
          </a:p>
        </p:txBody>
      </p:sp>
      <p:sp>
        <p:nvSpPr>
          <p:cNvPr id="3" name="Shape 1"/>
          <p:cNvSpPr/>
          <p:nvPr/>
        </p:nvSpPr>
        <p:spPr>
          <a:xfrm>
            <a:off x="581466" y="1628257"/>
            <a:ext cx="5097256" cy="2096250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07242" y="1818612"/>
            <a:ext cx="4645703" cy="1508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Core Problem: Reducing water wastage and optimizing crop health in large-scale agricultural zones via data-driven decisions.</a:t>
            </a:r>
          </a:p>
        </p:txBody>
      </p:sp>
      <p:sp>
        <p:nvSpPr>
          <p:cNvPr id="6" name="Shape 4"/>
          <p:cNvSpPr/>
          <p:nvPr/>
        </p:nvSpPr>
        <p:spPr>
          <a:xfrm>
            <a:off x="7185196" y="1708380"/>
            <a:ext cx="5097256" cy="2016127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407924" y="1923162"/>
            <a:ext cx="4210805" cy="1586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Mission: To classify and predict irrigation needs for the upcoming 24-hour window based on real-time sensor streams.</a:t>
            </a:r>
          </a:p>
        </p:txBody>
      </p:sp>
      <p:sp>
        <p:nvSpPr>
          <p:cNvPr id="9" name="Shape 7"/>
          <p:cNvSpPr/>
          <p:nvPr/>
        </p:nvSpPr>
        <p:spPr>
          <a:xfrm>
            <a:off x="3555644" y="4245865"/>
            <a:ext cx="6223975" cy="3500729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KPI Targets: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 reduction in total water consumption.</a:t>
            </a:r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 increase in overall crop yield.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90% classification accuracy for irrigation alerts.</a:t>
            </a:r>
          </a:p>
          <a:p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858000" y="5298375"/>
            <a:ext cx="3619262" cy="2016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3804"/>
            <a:ext cx="83285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 &amp; Boundaries</a:t>
            </a:r>
          </a:p>
        </p:txBody>
      </p:sp>
      <p:sp>
        <p:nvSpPr>
          <p:cNvPr id="3" name="Shape 1"/>
          <p:cNvSpPr/>
          <p:nvPr/>
        </p:nvSpPr>
        <p:spPr>
          <a:xfrm>
            <a:off x="737175" y="2084384"/>
            <a:ext cx="6357818" cy="4762465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99899" y="2699535"/>
            <a:ext cx="5833467" cy="348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In-Scope Activities: Automated data ingestion from soil moisture sensors and weather stations.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 pipeline with a maximum 5-minute latency requirement.</a:t>
            </a:r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API development for agricultural decision support.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137915"/>
            <a:ext cx="6626831" cy="4708934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758209" y="2699536"/>
            <a:ext cx="5946640" cy="3489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Out-of-Scope (Constraints): Physical procurement or installation of IoT hardware/sensors.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liabilities, insurance, and long-term hardware maintenance.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591" y="784110"/>
            <a:ext cx="131347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 &amp; Mitigation</a:t>
            </a:r>
          </a:p>
        </p:txBody>
      </p:sp>
      <p:sp>
        <p:nvSpPr>
          <p:cNvPr id="3" name="Shape 1"/>
          <p:cNvSpPr/>
          <p:nvPr/>
        </p:nvSpPr>
        <p:spPr>
          <a:xfrm>
            <a:off x="657922" y="1944000"/>
            <a:ext cx="4158734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57922" y="2458061"/>
            <a:ext cx="4491806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Reliability Risk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57922" y="2944832"/>
            <a:ext cx="4158734" cy="3067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Addressing faulty sensor data through imputation and automated health monitoring.</a:t>
            </a:r>
          </a:p>
        </p:txBody>
      </p:sp>
      <p:sp>
        <p:nvSpPr>
          <p:cNvPr id="6" name="Shape 4"/>
          <p:cNvSpPr/>
          <p:nvPr/>
        </p:nvSpPr>
        <p:spPr>
          <a:xfrm>
            <a:off x="5355492" y="1926829"/>
            <a:ext cx="4158734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75089" y="2392600"/>
            <a:ext cx="39195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&amp; Security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234238" y="3050443"/>
            <a:ext cx="4279988" cy="1836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0039614" y="1944000"/>
            <a:ext cx="4158853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112393" y="2392599"/>
            <a:ext cx="40132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Challenges:</a:t>
            </a: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039614" y="2845504"/>
            <a:ext cx="4491806" cy="326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Managing model drift and seasonality through regular retraining triggers and human-in-the-loop verification.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E256AB4F-E866-18D4-398B-1385913B4FA8}"/>
              </a:ext>
            </a:extLst>
          </p:cNvPr>
          <p:cNvSpPr/>
          <p:nvPr/>
        </p:nvSpPr>
        <p:spPr>
          <a:xfrm>
            <a:off x="5355492" y="2468959"/>
            <a:ext cx="4158734" cy="3067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06D88F6-C36B-E76F-51FE-230EAA878599}"/>
              </a:ext>
            </a:extLst>
          </p:cNvPr>
          <p:cNvSpPr/>
          <p:nvPr/>
        </p:nvSpPr>
        <p:spPr>
          <a:xfrm>
            <a:off x="5475089" y="2929668"/>
            <a:ext cx="4158734" cy="1209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geographic data anonymization and encryption for field coordinates.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402" y="963695"/>
            <a:ext cx="90605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Sourcing &amp; Strategic Justification</a:t>
            </a:r>
          </a:p>
        </p:txBody>
      </p:sp>
      <p:sp>
        <p:nvSpPr>
          <p:cNvPr id="3" name="Shape 1"/>
          <p:cNvSpPr/>
          <p:nvPr/>
        </p:nvSpPr>
        <p:spPr>
          <a:xfrm>
            <a:off x="668714" y="222111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69024" y="236560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07216" y="2314403"/>
            <a:ext cx="2384200" cy="445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Selection: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 4"/>
          <p:cNvSpPr/>
          <p:nvPr/>
        </p:nvSpPr>
        <p:spPr>
          <a:xfrm>
            <a:off x="668714" y="2874822"/>
            <a:ext cx="4940349" cy="1949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the Smart Agriculture Dataset, providing 16,411 instances for high-granularity modeling.</a:t>
            </a:r>
          </a:p>
        </p:txBody>
      </p:sp>
      <p:sp>
        <p:nvSpPr>
          <p:cNvPr id="7" name="Shape 5"/>
          <p:cNvSpPr/>
          <p:nvPr/>
        </p:nvSpPr>
        <p:spPr>
          <a:xfrm>
            <a:off x="649362" y="466997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407216" y="4738438"/>
            <a:ext cx="2027360" cy="446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Indicators:</a:t>
            </a:r>
          </a:p>
        </p:txBody>
      </p:sp>
      <p:sp>
        <p:nvSpPr>
          <p:cNvPr id="10" name="Text 8"/>
          <p:cNvSpPr/>
          <p:nvPr/>
        </p:nvSpPr>
        <p:spPr>
          <a:xfrm>
            <a:off x="668714" y="5476495"/>
            <a:ext cx="6311951" cy="2430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focuses on Moisture Index (MOI), Ambient Temperature, and Relative Humidity as the primary drivers of irrigation needs.</a:t>
            </a:r>
          </a:p>
        </p:txBody>
      </p:sp>
      <p:sp>
        <p:nvSpPr>
          <p:cNvPr id="12" name="Text 10"/>
          <p:cNvSpPr/>
          <p:nvPr/>
        </p:nvSpPr>
        <p:spPr>
          <a:xfrm>
            <a:off x="748205" y="478317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315200" y="2296531"/>
            <a:ext cx="2740776" cy="443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Cadence:</a:t>
            </a:r>
          </a:p>
        </p:txBody>
      </p:sp>
      <p:sp>
        <p:nvSpPr>
          <p:cNvPr id="14" name="Text 12"/>
          <p:cNvSpPr/>
          <p:nvPr/>
        </p:nvSpPr>
        <p:spPr>
          <a:xfrm>
            <a:off x="6811715" y="2817396"/>
            <a:ext cx="5318402" cy="1268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built to process data packets arriving at 30-minute intervals, mirroring real-world IoT sensor deployments.</a:t>
            </a:r>
          </a:p>
        </p:txBody>
      </p:sp>
      <p:sp>
        <p:nvSpPr>
          <p:cNvPr id="11" name="Shape 9"/>
          <p:cNvSpPr/>
          <p:nvPr/>
        </p:nvSpPr>
        <p:spPr>
          <a:xfrm>
            <a:off x="6711404" y="220131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811715" y="23610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BDEFD7-AC20-153C-10E9-281EA20B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65" y="4939234"/>
            <a:ext cx="7451508" cy="191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02B003-C373-CC92-1DB8-CEFED3C10C75}"/>
              </a:ext>
            </a:extLst>
          </p:cNvPr>
          <p:cNvSpPr/>
          <p:nvPr/>
        </p:nvSpPr>
        <p:spPr>
          <a:xfrm>
            <a:off x="968663" y="659805"/>
            <a:ext cx="7305542" cy="868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&amp; Preprocessing Pipeline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D5FB2E0A-6CCE-D82E-0FA4-3EA143686E0B}"/>
              </a:ext>
            </a:extLst>
          </p:cNvPr>
          <p:cNvSpPr/>
          <p:nvPr/>
        </p:nvSpPr>
        <p:spPr>
          <a:xfrm>
            <a:off x="968663" y="1802013"/>
            <a:ext cx="5974578" cy="2706414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tr-T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 Validation: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Execution of 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df.info()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confirmed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missing values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across 16,411 records, ensuring a seamless prediction window.</a:t>
            </a: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B7103240-141D-8E7F-427F-2D42ADCB66FF}"/>
              </a:ext>
            </a:extLst>
          </p:cNvPr>
          <p:cNvSpPr/>
          <p:nvPr/>
        </p:nvSpPr>
        <p:spPr>
          <a:xfrm>
            <a:off x="7574153" y="1802013"/>
            <a:ext cx="5974579" cy="2691930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tr-T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Boundary Checks: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Temperatures validated within the 13-46°C range.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Humidity validated within the 15-91% range.</a:t>
            </a:r>
          </a:p>
          <a:p>
            <a:endParaRPr lang="tr-TR" dirty="0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30AD96D6-9ECD-4086-7569-7AE28C4EF8B7}"/>
              </a:ext>
            </a:extLst>
          </p:cNvPr>
          <p:cNvSpPr/>
          <p:nvPr/>
        </p:nvSpPr>
        <p:spPr>
          <a:xfrm>
            <a:off x="4136291" y="4767596"/>
            <a:ext cx="6357817" cy="2691930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tr-T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Encoding Strategies: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Transformation of qualitative features (Soil Type, Seedling Stage) into numerical formats via One-Hot Encoding for model intake.</a:t>
            </a:r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3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088BB-56DD-3BB5-4EB5-7DFB5F60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57" y="1776478"/>
            <a:ext cx="6347384" cy="4120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CC9579-57FF-76BF-1064-AD1E303D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520741"/>
            <a:ext cx="6992809" cy="237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750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6D858E-F501-967F-791D-D9CD641995AA}"/>
              </a:ext>
            </a:extLst>
          </p:cNvPr>
          <p:cNvSpPr/>
          <p:nvPr/>
        </p:nvSpPr>
        <p:spPr>
          <a:xfrm>
            <a:off x="968664" y="502366"/>
            <a:ext cx="4707308" cy="868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&amp; Domain Insights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40B55E3-B714-D854-4AB3-22013720D2BC}"/>
              </a:ext>
            </a:extLst>
          </p:cNvPr>
          <p:cNvSpPr/>
          <p:nvPr/>
        </p:nvSpPr>
        <p:spPr>
          <a:xfrm>
            <a:off x="810634" y="1696526"/>
            <a:ext cx="6357818" cy="2242074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tr-T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Identified significant moisture (MOI) depletion patterns during peak daytime temperature spikes.</a:t>
            </a: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383C747D-9712-A62D-1C51-73FD0D95FEAE}"/>
              </a:ext>
            </a:extLst>
          </p:cNvPr>
          <p:cNvSpPr/>
          <p:nvPr/>
        </p:nvSpPr>
        <p:spPr>
          <a:xfrm>
            <a:off x="7461949" y="1696525"/>
            <a:ext cx="6357817" cy="2242075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tr-T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Verification: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Confirmed that MOI values (1-100) are logically distributed, providing a solid baseline for classification.</a:t>
            </a:r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7">
            <a:extLst>
              <a:ext uri="{FF2B5EF4-FFF2-40B4-BE49-F238E27FC236}">
                <a16:creationId xmlns:a16="http://schemas.microsoft.com/office/drawing/2014/main" id="{22574371-4492-7B1E-D78F-D8333963A9B9}"/>
              </a:ext>
            </a:extLst>
          </p:cNvPr>
          <p:cNvSpPr/>
          <p:nvPr/>
        </p:nvSpPr>
        <p:spPr>
          <a:xfrm>
            <a:off x="4136291" y="4767596"/>
            <a:ext cx="6357817" cy="2402638"/>
          </a:xfrm>
          <a:prstGeom prst="roundRect">
            <a:avLst>
              <a:gd name="adj" fmla="val 1398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tr-T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data shows moisture levels are heavily influenced by ambient humidity, suggesting a multi-variate modeling approach is necessary.</a:t>
            </a:r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70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7E4D2-D811-D914-6558-682AD4E1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7" y="1847184"/>
            <a:ext cx="6266249" cy="4118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EB43B-B994-BAAF-3A5D-29951282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946199"/>
            <a:ext cx="6493750" cy="4118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2711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48f88a3-986f-4925-87b1-fbc91adc817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90EB08AB6325419602C32C6BB9179B" ma:contentTypeVersion="13" ma:contentTypeDescription="Create a new document." ma:contentTypeScope="" ma:versionID="26a7e14809ec54e8628c40929808430b">
  <xsd:schema xmlns:xsd="http://www.w3.org/2001/XMLSchema" xmlns:xs="http://www.w3.org/2001/XMLSchema" xmlns:p="http://schemas.microsoft.com/office/2006/metadata/properties" xmlns:ns3="748f88a3-986f-4925-87b1-fbc91adc8175" xmlns:ns4="8b3bb3e8-7395-43d7-88aa-b33e58970525" targetNamespace="http://schemas.microsoft.com/office/2006/metadata/properties" ma:root="true" ma:fieldsID="9f738216da2d1d7f2d3a0378fe78a4ac" ns3:_="" ns4:_="">
    <xsd:import namespace="748f88a3-986f-4925-87b1-fbc91adc8175"/>
    <xsd:import namespace="8b3bb3e8-7395-43d7-88aa-b33e589705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8f88a3-986f-4925-87b1-fbc91adc81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bb3e8-7395-43d7-88aa-b33e5897052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D93451-2E2A-4A99-ABA2-3709F1C989B9}">
  <ds:schemaRefs>
    <ds:schemaRef ds:uri="http://schemas.microsoft.com/office/2006/metadata/properties"/>
    <ds:schemaRef ds:uri="http://purl.org/dc/elements/1.1/"/>
    <ds:schemaRef ds:uri="http://www.w3.org/XML/1998/namespace"/>
    <ds:schemaRef ds:uri="8b3bb3e8-7395-43d7-88aa-b33e58970525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748f88a3-986f-4925-87b1-fbc91adc817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936DD11-D49D-4A75-9D43-5AFAE2599B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3C953A-A0F6-4FE7-83CD-FD4CC576D1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8f88a3-986f-4925-87b1-fbc91adc8175"/>
    <ds:schemaRef ds:uri="8b3bb3e8-7395-43d7-88aa-b33e589705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608</Words>
  <Application>Microsoft Office PowerPoint</Application>
  <PresentationFormat>Custom</PresentationFormat>
  <Paragraphs>67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Times New Roman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sude karateke</dc:creator>
  <cp:lastModifiedBy>ALEYNA  ÇALIŞKAN</cp:lastModifiedBy>
  <cp:revision>15</cp:revision>
  <dcterms:created xsi:type="dcterms:W3CDTF">2025-10-29T20:33:55Z</dcterms:created>
  <dcterms:modified xsi:type="dcterms:W3CDTF">2025-12-25T12:01:58Z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0x0101001590EB08AB6325419602C32C6BB9179B</vt:lpwstr>
  </property>
</Properties>
</file>